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</p:sldMasterIdLst>
  <p:notesMasterIdLst>
    <p:notesMasterId r:id="rId16"/>
  </p:notesMasterIdLst>
  <p:handoutMasterIdLst>
    <p:handoutMasterId r:id="rId17"/>
  </p:handoutMasterIdLst>
  <p:sldIdLst>
    <p:sldId id="478" r:id="rId3"/>
    <p:sldId id="1572" r:id="rId4"/>
    <p:sldId id="1573" r:id="rId5"/>
    <p:sldId id="1574" r:id="rId6"/>
    <p:sldId id="1577" r:id="rId7"/>
    <p:sldId id="1578" r:id="rId8"/>
    <p:sldId id="1579" r:id="rId9"/>
    <p:sldId id="1580" r:id="rId10"/>
    <p:sldId id="1581" r:id="rId11"/>
    <p:sldId id="1583" r:id="rId12"/>
    <p:sldId id="1584" r:id="rId13"/>
    <p:sldId id="1587" r:id="rId14"/>
    <p:sldId id="1588" r:id="rId15"/>
  </p:sldIdLst>
  <p:sldSz cx="9144000" cy="6858000" type="screen4x3"/>
  <p:notesSz cx="9799638" cy="6735763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>
          <p15:clr>
            <a:srgbClr val="A4A3A4"/>
          </p15:clr>
        </p15:guide>
        <p15:guide id="2" pos="57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6440"/>
    <a:srgbClr val="FFFFCC"/>
    <a:srgbClr val="FEAB98"/>
    <a:srgbClr val="FFCCCC"/>
    <a:srgbClr val="CCFFFF"/>
    <a:srgbClr val="C5E9FF"/>
    <a:srgbClr val="E3F6FD"/>
    <a:srgbClr val="0033CC"/>
    <a:srgbClr val="CCCC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45" autoAdjust="0"/>
    <p:restoredTop sz="86728" autoAdjust="0"/>
  </p:normalViewPr>
  <p:slideViewPr>
    <p:cSldViewPr>
      <p:cViewPr>
        <p:scale>
          <a:sx n="106" d="100"/>
          <a:sy n="106" d="100"/>
        </p:scale>
        <p:origin x="912" y="184"/>
      </p:cViewPr>
      <p:guideLst>
        <p:guide orient="horz" pos="1752"/>
        <p:guide pos="57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2465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494" tIns="47249" rIns="94494" bIns="47249" numCol="1" anchor="t" anchorCtr="0" compatLnSpc="1">
            <a:prstTxWarp prst="textNoShape">
              <a:avLst/>
            </a:prstTxWarp>
          </a:bodyPr>
          <a:lstStyle>
            <a:lvl1pPr algn="l">
              <a:defRPr sz="13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375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51488" y="0"/>
            <a:ext cx="4246562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494" tIns="47249" rIns="94494" bIns="47249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375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397625"/>
            <a:ext cx="42465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494" tIns="47249" rIns="94494" bIns="47249" numCol="1" anchor="b" anchorCtr="0" compatLnSpc="1">
            <a:prstTxWarp prst="textNoShape">
              <a:avLst/>
            </a:prstTxWarp>
          </a:bodyPr>
          <a:lstStyle>
            <a:lvl1pPr algn="l">
              <a:defRPr sz="13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375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51488" y="6397625"/>
            <a:ext cx="4246562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494" tIns="47249" rIns="94494" bIns="47249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7B98C3EE-70B1-4551-848F-FDAD31D992F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919466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2465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494" tIns="47249" rIns="94494" bIns="47249" numCol="1" anchor="t" anchorCtr="0" compatLnSpc="1">
            <a:prstTxWarp prst="textNoShape">
              <a:avLst/>
            </a:prstTxWarp>
          </a:bodyPr>
          <a:lstStyle>
            <a:lvl1pPr algn="l">
              <a:defRPr sz="13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867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551488" y="0"/>
            <a:ext cx="4246562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494" tIns="47249" rIns="94494" bIns="47249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16275" y="506413"/>
            <a:ext cx="3367088" cy="25257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81075" y="3198813"/>
            <a:ext cx="7837488" cy="303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494" tIns="47249" rIns="94494" bIns="4724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2867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397625"/>
            <a:ext cx="424656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494" tIns="47249" rIns="94494" bIns="47249" numCol="1" anchor="b" anchorCtr="0" compatLnSpc="1">
            <a:prstTxWarp prst="textNoShape">
              <a:avLst/>
            </a:prstTxWarp>
          </a:bodyPr>
          <a:lstStyle>
            <a:lvl1pPr algn="l">
              <a:defRPr sz="13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867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551488" y="6397625"/>
            <a:ext cx="4246562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494" tIns="47249" rIns="94494" bIns="47249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455E59A5-D01E-4537-BD89-97237975EBD5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732923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5E59A5-D01E-4537-BD89-97237975EBD5}" type="slidenum">
              <a:rPr lang="en-US" altLang="ko-KR" smtClean="0"/>
              <a:pPr/>
              <a:t>13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36983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000" y="5619750"/>
            <a:ext cx="2376488" cy="68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4213" y="1676400"/>
            <a:ext cx="7772400" cy="1295400"/>
          </a:xfrm>
          <a:noFill/>
        </p:spPr>
        <p:txBody>
          <a:bodyPr/>
          <a:lstStyle>
            <a:lvl1pPr algn="ctr">
              <a:defRPr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31913" y="3692525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7" name="Rectangle 21"/>
          <p:cNvSpPr>
            <a:spLocks noChangeArrowheads="1"/>
          </p:cNvSpPr>
          <p:nvPr userDrawn="1"/>
        </p:nvSpPr>
        <p:spPr bwMode="auto">
          <a:xfrm>
            <a:off x="0" y="0"/>
            <a:ext cx="107950" cy="6858000"/>
          </a:xfrm>
          <a:prstGeom prst="rect">
            <a:avLst/>
          </a:prstGeom>
          <a:gradFill rotWithShape="0">
            <a:gsLst>
              <a:gs pos="0">
                <a:srgbClr val="DDDDDD"/>
              </a:gs>
              <a:gs pos="100000">
                <a:srgbClr val="000099">
                  <a:alpha val="89998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640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BA9DE4-15F4-463E-A783-7C627D619255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94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51638" y="115888"/>
            <a:ext cx="2141537" cy="59055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23850" y="115888"/>
            <a:ext cx="6275388" cy="59055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E841D76-640A-45A6-80E7-DC0CCA3F4884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369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39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E1BFED-4F58-42B7-AFB7-9A61C8AC84F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173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70054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제목, 텍스트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14166" y="260615"/>
            <a:ext cx="7930303" cy="50394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467865" y="980540"/>
            <a:ext cx="4155738" cy="51517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755706" y="980538"/>
            <a:ext cx="4157114" cy="25067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755706" y="3625541"/>
            <a:ext cx="4157114" cy="250677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>
          <a:xfrm>
            <a:off x="73025" y="6381750"/>
            <a:ext cx="3562350" cy="328613"/>
          </a:xfrm>
          <a:prstGeom prst="rect">
            <a:avLst/>
          </a:prstGeom>
        </p:spPr>
        <p:txBody>
          <a:bodyPr lIns="80787" tIns="40394" rIns="80787" bIns="40394"/>
          <a:lstStyle>
            <a:lvl1pPr algn="ctr"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슬라이드 번호 개체 틀 2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9CAE6AC-B949-49FA-B42A-EEF23D4F414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5833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14166" y="260615"/>
            <a:ext cx="7930303" cy="50394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467865" y="980540"/>
            <a:ext cx="4155738" cy="51517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755706" y="980540"/>
            <a:ext cx="4157114" cy="515177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2053"/>
          <p:cNvSpPr>
            <a:spLocks noGrp="1" noChangeArrowheads="1"/>
          </p:cNvSpPr>
          <p:nvPr>
            <p:ph type="dt" sz="half" idx="10"/>
          </p:nvPr>
        </p:nvSpPr>
        <p:spPr>
          <a:xfrm>
            <a:off x="73025" y="6381750"/>
            <a:ext cx="3562350" cy="328613"/>
          </a:xfrm>
          <a:prstGeom prst="rect">
            <a:avLst/>
          </a:prstGeom>
        </p:spPr>
        <p:txBody>
          <a:bodyPr lIns="80787" tIns="40394" rIns="80787" bIns="40394"/>
          <a:lstStyle>
            <a:lvl1pPr algn="ctr"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슬라이드 번호 개체 틀 2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930B627-6C9C-4DDC-8ED5-D46999B79D0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563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457200" y="1219200"/>
            <a:ext cx="8229600" cy="4910138"/>
          </a:xfrm>
        </p:spPr>
        <p:txBody>
          <a:bodyPr/>
          <a:lstStyle/>
          <a:p>
            <a:pPr lvl="0"/>
            <a:endParaRPr lang="ko-KR" altLang="en-US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400800" y="6356350"/>
            <a:ext cx="228917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898775" y="6356350"/>
            <a:ext cx="35052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12775" y="6356350"/>
            <a:ext cx="1981200" cy="365125"/>
          </a:xfrm>
        </p:spPr>
        <p:txBody>
          <a:bodyPr/>
          <a:lstStyle>
            <a:lvl1pPr>
              <a:defRPr/>
            </a:lvl1pPr>
          </a:lstStyle>
          <a:p>
            <a:fld id="{4EB322D9-8927-4CC4-BB14-6843212EDADF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493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EA1A32-44A3-475A-9502-8FEC029A5511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619202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9B4295-C121-4F47-9238-14D8ADD2CDC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429957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0004EC-70A6-4094-A2BC-DB2F682C4E59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97786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 bwMode="auto">
          <a:xfrm>
            <a:off x="0" y="6628"/>
            <a:ext cx="9144000" cy="900000"/>
          </a:xfrm>
          <a:prstGeom prst="rect">
            <a:avLst/>
          </a:prstGeom>
          <a:solidFill>
            <a:srgbClr val="FFFFCC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7297" y="145541"/>
            <a:ext cx="8513175" cy="576262"/>
          </a:xfrm>
          <a:noFill/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슬라이드 번호 개체 틀 2"/>
          <p:cNvSpPr>
            <a:spLocks noGrp="1"/>
          </p:cNvSpPr>
          <p:nvPr>
            <p:ph type="sldNum" sz="quarter" idx="10"/>
          </p:nvPr>
        </p:nvSpPr>
        <p:spPr>
          <a:xfrm>
            <a:off x="3571875" y="6525344"/>
            <a:ext cx="1981200" cy="221109"/>
          </a:xfrm>
          <a:ln/>
        </p:spPr>
        <p:txBody>
          <a:bodyPr/>
          <a:lstStyle>
            <a:lvl1pPr>
              <a:defRPr/>
            </a:lvl1pPr>
          </a:lstStyle>
          <a:p>
            <a:fld id="{E2DCC426-90DC-4500-A524-BCDD2488F80E}" type="slidenum">
              <a:rPr lang="ko-KR" altLang="en-US"/>
              <a:pPr/>
              <a:t>‹#›</a:t>
            </a:fld>
            <a:endParaRPr lang="ko-KR" altLang="en-US"/>
          </a:p>
        </p:txBody>
      </p:sp>
      <p:sp>
        <p:nvSpPr>
          <p:cNvPr id="5" name="텍스트 개체 틀 16"/>
          <p:cNvSpPr>
            <a:spLocks noGrp="1"/>
          </p:cNvSpPr>
          <p:nvPr>
            <p:ph type="body" sz="quarter" idx="11"/>
          </p:nvPr>
        </p:nvSpPr>
        <p:spPr>
          <a:xfrm>
            <a:off x="307299" y="1052736"/>
            <a:ext cx="8529404" cy="5256584"/>
          </a:xfrm>
          <a:effectLst>
            <a:outerShdw blurRad="63500" algn="ctr" rotWithShape="0">
              <a:schemeClr val="bg1"/>
            </a:outerShdw>
          </a:effectLst>
        </p:spPr>
        <p:txBody>
          <a:bodyPr/>
          <a:lstStyle>
            <a:lvl1pPr marL="269875" indent="-269875">
              <a:buFontTx/>
              <a:buBlip>
                <a:blip r:embed="rId2"/>
              </a:buBlip>
              <a:defRPr sz="2400" baseline="0">
                <a:gradFill>
                  <a:gsLst>
                    <a:gs pos="0">
                      <a:srgbClr val="051453"/>
                    </a:gs>
                    <a:gs pos="78000">
                      <a:srgbClr val="051453"/>
                    </a:gs>
                  </a:gsLst>
                  <a:lin ang="5400000" scaled="0"/>
                </a:gradFill>
                <a:effectLst>
                  <a:outerShdw blurRad="63500" algn="ctr" rotWithShape="0">
                    <a:schemeClr val="bg1"/>
                  </a:outerShdw>
                </a:effectLst>
                <a:latin typeface="Times New Roman" panose="02020603050405020304" pitchFamily="18" charset="0"/>
                <a:ea typeface="HY견고딕" pitchFamily="18" charset="-127"/>
              </a:defRPr>
            </a:lvl1pPr>
            <a:lvl2pPr marL="541338" indent="-271463">
              <a:buFontTx/>
              <a:buBlip>
                <a:blip r:embed="rId3"/>
              </a:buBlip>
              <a:defRPr sz="2000" baseline="0">
                <a:gradFill>
                  <a:gsLst>
                    <a:gs pos="0">
                      <a:srgbClr val="044F82"/>
                    </a:gs>
                    <a:gs pos="78000">
                      <a:srgbClr val="044F82"/>
                    </a:gs>
                  </a:gsLst>
                  <a:lin ang="5400000" scaled="0"/>
                </a:gradFill>
                <a:effectLst>
                  <a:outerShdw blurRad="63500" algn="ctr" rotWithShape="0">
                    <a:schemeClr val="bg1"/>
                  </a:outerShdw>
                </a:effectLst>
                <a:latin typeface="Times New Roman" panose="02020603050405020304" pitchFamily="18" charset="0"/>
                <a:ea typeface="HY견고딕" pitchFamily="18" charset="-127"/>
              </a:defRPr>
            </a:lvl2pPr>
            <a:lvl3pPr marL="809625" indent="-269875">
              <a:buFont typeface="HY견고딕" pitchFamily="18" charset="-127"/>
              <a:buChar char="-"/>
              <a:defRPr sz="1800" baseline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78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effectLst>
                  <a:outerShdw blurRad="63500" algn="ctr" rotWithShape="0">
                    <a:schemeClr val="bg1"/>
                  </a:outerShdw>
                </a:effectLst>
                <a:latin typeface="Times New Roman" panose="02020603050405020304" pitchFamily="18" charset="0"/>
                <a:ea typeface="HY견고딕" pitchFamily="18" charset="-127"/>
              </a:defRPr>
            </a:lvl3pPr>
            <a:lvl4pPr marL="1080000">
              <a:defRPr sz="1600" baseline="0">
                <a:effectLst>
                  <a:outerShdw blurRad="63500" algn="ctr" rotWithShape="0">
                    <a:schemeClr val="bg1"/>
                  </a:outerShdw>
                </a:effectLst>
                <a:latin typeface="Times New Roman" panose="02020603050405020304" pitchFamily="18" charset="0"/>
                <a:ea typeface="HY견고딕" pitchFamily="18" charset="-127"/>
              </a:defRPr>
            </a:lvl4pPr>
            <a:lvl5pPr marL="1260000">
              <a:defRPr sz="1600" baseline="0">
                <a:effectLst>
                  <a:outerShdw blurRad="63500" algn="ctr" rotWithShape="0">
                    <a:schemeClr val="bg1"/>
                  </a:outerShdw>
                </a:effectLst>
                <a:latin typeface="Times New Roman" panose="02020603050405020304" pitchFamily="18" charset="0"/>
                <a:ea typeface="HY견고딕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1571613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C3D3F8-289E-4DBC-9D1B-42ECFC9DA9B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316286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0E979F2-7957-46EA-9E1A-F663ADBCDF30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880494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A66776-9A16-47F5-96B0-6AFBB209F1D7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020076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1732CC-6640-4C24-9774-933EE377F1A6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979328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7C2632-6AF7-45C8-A8FB-7015C6054485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618903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89FC10-0D41-4B22-BC7F-9A887EDCBEA4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664921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F305EC3-F50F-4091-AF4D-73932953097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959411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9C5C73-55DF-48B1-96EE-CB8DA38ABD2C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76823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7D7EE41-E22C-4011-85D8-DFA455185761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197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23850" y="836613"/>
            <a:ext cx="4208463" cy="5184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84714" y="836613"/>
            <a:ext cx="4208462" cy="5184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C273AD4-5A1C-4A68-91D8-947EBAAD15B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600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1FF297-043D-4E66-8230-5338D7337405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789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19554D7-FBF4-4C40-B1C3-A050AB62E7E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647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A8CA11-A0DD-4323-AEC7-BC4AF9450099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209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2C4C3F-E3F5-497D-8821-5C0CD09FE020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526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슬라이드 번호 개체 틀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B76BF8B-8C0F-4E41-9357-51B989B32B12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042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115888"/>
            <a:ext cx="8565258" cy="576262"/>
          </a:xfrm>
          <a:prstGeom prst="rect">
            <a:avLst/>
          </a:prstGeom>
          <a:solidFill>
            <a:srgbClr val="FFCC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0" y="1052537"/>
            <a:ext cx="8569325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29" name="Rectangle 20"/>
          <p:cNvSpPr>
            <a:spLocks noChangeArrowheads="1"/>
          </p:cNvSpPr>
          <p:nvPr/>
        </p:nvSpPr>
        <p:spPr bwMode="auto">
          <a:xfrm>
            <a:off x="251520" y="6453336"/>
            <a:ext cx="8637588" cy="73025"/>
          </a:xfrm>
          <a:prstGeom prst="rect">
            <a:avLst/>
          </a:prstGeom>
          <a:gradFill rotWithShape="0">
            <a:gsLst>
              <a:gs pos="0">
                <a:srgbClr val="FF3300"/>
              </a:gs>
              <a:gs pos="100000">
                <a:srgbClr val="DDDDDD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endParaRPr lang="ko-KR" altLang="en-US"/>
          </a:p>
        </p:txBody>
      </p:sp>
      <p:pic>
        <p:nvPicPr>
          <p:cNvPr id="1030" name="Picture 23"/>
          <p:cNvPicPr>
            <a:picLocks noChangeAspect="1" noChangeArrowheads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384" y="6545618"/>
            <a:ext cx="935682" cy="267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슬라이드 번호 개체 틀 2"/>
          <p:cNvSpPr>
            <a:spLocks noGrp="1"/>
          </p:cNvSpPr>
          <p:nvPr>
            <p:ph type="sldNum" sz="quarter" idx="4"/>
          </p:nvPr>
        </p:nvSpPr>
        <p:spPr bwMode="auto">
          <a:xfrm>
            <a:off x="3571875" y="6597352"/>
            <a:ext cx="1981200" cy="221109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fld id="{8AA16FE0-F9B9-444C-8502-D31DBA3BBD5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18" r:id="rId1"/>
    <p:sldLayoutId id="2147484996" r:id="rId2"/>
    <p:sldLayoutId id="2147484997" r:id="rId3"/>
    <p:sldLayoutId id="2147484998" r:id="rId4"/>
    <p:sldLayoutId id="2147484999" r:id="rId5"/>
    <p:sldLayoutId id="2147485000" r:id="rId6"/>
    <p:sldLayoutId id="2147485001" r:id="rId7"/>
    <p:sldLayoutId id="2147485002" r:id="rId8"/>
    <p:sldLayoutId id="2147485003" r:id="rId9"/>
    <p:sldLayoutId id="2147485004" r:id="rId10"/>
    <p:sldLayoutId id="2147485005" r:id="rId11"/>
    <p:sldLayoutId id="2147485006" r:id="rId12"/>
    <p:sldLayoutId id="2147485020" r:id="rId13"/>
    <p:sldLayoutId id="2147485021" r:id="rId14"/>
    <p:sldLayoutId id="2147485022" r:id="rId15"/>
    <p:sldLayoutId id="2147485023" r:id="rId16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3200">
          <a:solidFill>
            <a:schemeClr val="accent2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HY견고딕" panose="02030600000101010101" pitchFamily="18" charset="-127"/>
          <a:ea typeface="HY견고딕" panose="02030600000101010101" pitchFamily="18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accent2"/>
          </a:solidFill>
          <a:latin typeface="휴먼옛체" pitchFamily="18" charset="-127"/>
          <a:ea typeface="휴먼옛체" pitchFamily="18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accent2"/>
          </a:solidFill>
          <a:latin typeface="휴먼옛체" pitchFamily="18" charset="-127"/>
          <a:ea typeface="휴먼옛체" pitchFamily="18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accent2"/>
          </a:solidFill>
          <a:latin typeface="휴먼옛체" pitchFamily="18" charset="-127"/>
          <a:ea typeface="휴먼옛체" pitchFamily="18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800">
          <a:solidFill>
            <a:schemeClr val="accent2"/>
          </a:solidFill>
          <a:latin typeface="휴먼옛체" pitchFamily="18" charset="-127"/>
          <a:ea typeface="휴먼옛체" pitchFamily="18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accent2"/>
          </a:solidFill>
          <a:latin typeface="휴먼옛체" pitchFamily="18" charset="-127"/>
          <a:ea typeface="휴먼옛체" pitchFamily="18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accent2"/>
          </a:solidFill>
          <a:latin typeface="휴먼옛체" pitchFamily="18" charset="-127"/>
          <a:ea typeface="휴먼옛체" pitchFamily="18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accent2"/>
          </a:solidFill>
          <a:latin typeface="휴먼옛체" pitchFamily="18" charset="-127"/>
          <a:ea typeface="휴먼옛체" pitchFamily="18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800">
          <a:solidFill>
            <a:schemeClr val="accent2"/>
          </a:solidFill>
          <a:latin typeface="휴먼옛체" pitchFamily="18" charset="-127"/>
          <a:ea typeface="휴먼옛체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SzPct val="65000"/>
        <a:buBlip>
          <a:blip r:embed="rId19"/>
        </a:buBlip>
        <a:defRPr kumimoji="1" sz="2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SzPct val="75000"/>
        <a:buFont typeface="Arial" panose="020B0604020202020204" pitchFamily="34" charset="0"/>
        <a:buChar char="−"/>
        <a:defRPr kumimoji="1" sz="20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25805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5805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5805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B61CFAC-7B2A-445E-A4DE-C9D8FBD7CFD6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07" r:id="rId1"/>
    <p:sldLayoutId id="2147485008" r:id="rId2"/>
    <p:sldLayoutId id="2147485009" r:id="rId3"/>
    <p:sldLayoutId id="2147485010" r:id="rId4"/>
    <p:sldLayoutId id="2147485011" r:id="rId5"/>
    <p:sldLayoutId id="2147485012" r:id="rId6"/>
    <p:sldLayoutId id="2147485013" r:id="rId7"/>
    <p:sldLayoutId id="2147485014" r:id="rId8"/>
    <p:sldLayoutId id="2147485015" r:id="rId9"/>
    <p:sldLayoutId id="2147485016" r:id="rId10"/>
    <p:sldLayoutId id="2147485017" r:id="rId11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gif"/><Relationship Id="rId4" Type="http://schemas.openxmlformats.org/officeDocument/2006/relationships/image" Target="../media/image19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116013" y="3212976"/>
            <a:ext cx="6858000" cy="1872208"/>
          </a:xfrm>
        </p:spPr>
        <p:txBody>
          <a:bodyPr/>
          <a:lstStyle/>
          <a:p>
            <a:pPr eaLnBrk="1" hangingPunct="1"/>
            <a:endParaRPr lang="en-US" altLang="ko-KR" sz="1600" dirty="0"/>
          </a:p>
          <a:p>
            <a:pPr eaLnBrk="1" hangingPunct="1"/>
            <a:endParaRPr lang="en-US" altLang="ko-KR" sz="1600" dirty="0"/>
          </a:p>
          <a:p>
            <a:pPr eaLnBrk="1" hangingPunct="1"/>
            <a:endParaRPr lang="en-US" altLang="ko-KR" sz="1600" dirty="0"/>
          </a:p>
          <a:p>
            <a:pPr eaLnBrk="1" hangingPunct="1"/>
            <a:endParaRPr lang="en-US" altLang="ko-KR" sz="1600" dirty="0"/>
          </a:p>
          <a:p>
            <a:pPr eaLnBrk="1" hangingPunct="1"/>
            <a:r>
              <a:rPr lang="en-US" altLang="ko-KR" sz="1600" dirty="0"/>
              <a:t>2021. 7. 6.</a:t>
            </a:r>
          </a:p>
          <a:p>
            <a:pPr eaLnBrk="1" hangingPunct="1"/>
            <a:r>
              <a:rPr lang="ko-KR" altLang="en-US" sz="1600" dirty="0" err="1"/>
              <a:t>박태정</a:t>
            </a:r>
            <a:endParaRPr lang="en-US" altLang="ko-KR" sz="1600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827088" y="1557338"/>
            <a:ext cx="7772400" cy="1295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</a:extLst>
        </p:spPr>
        <p:txBody>
          <a:bodyPr/>
          <a:lstStyle/>
          <a:p>
            <a:pPr eaLnBrk="1" hangingPunct="1"/>
            <a:r>
              <a:rPr lang="en-US" altLang="ko-KR" sz="3600" dirty="0" err="1">
                <a:solidFill>
                  <a:schemeClr val="accent6"/>
                </a:solidFill>
              </a:rPr>
              <a:t>AutoEncoder</a:t>
            </a:r>
            <a:r>
              <a:rPr lang="en-US" altLang="ko-KR" sz="3600" dirty="0">
                <a:solidFill>
                  <a:schemeClr val="accent6"/>
                </a:solidFill>
              </a:rPr>
              <a:t> ( 1 ) </a:t>
            </a:r>
            <a:endParaRPr lang="ko-KR" altLang="en-US" sz="3600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8" name="텍스트 개체 틀 3">
            <a:extLst>
              <a:ext uri="{FF2B5EF4-FFF2-40B4-BE49-F238E27FC236}">
                <a16:creationId xmlns:a16="http://schemas.microsoft.com/office/drawing/2014/main" id="{5A73B2DC-F340-724C-A02D-A641B8EEBA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7299" y="1052736"/>
            <a:ext cx="8529404" cy="5256584"/>
          </a:xfrm>
        </p:spPr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269875" lvl="1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115D845-46E1-DA44-93D9-E045D57C3D87}"/>
              </a:ext>
            </a:extLst>
          </p:cNvPr>
          <p:cNvGrpSpPr/>
          <p:nvPr/>
        </p:nvGrpSpPr>
        <p:grpSpPr>
          <a:xfrm>
            <a:off x="1146" y="1919805"/>
            <a:ext cx="3881342" cy="3718772"/>
            <a:chOff x="539552" y="1772816"/>
            <a:chExt cx="4528586" cy="420408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76096EE0-DF86-D142-A9AA-33AF55EA2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1772816"/>
              <a:ext cx="4296333" cy="420408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C123BCE-1790-7F43-8232-7B5D71949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4385" y="1844824"/>
              <a:ext cx="803753" cy="396043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873E6DF-118C-6343-B369-F1EACFB0A3F9}"/>
              </a:ext>
            </a:extLst>
          </p:cNvPr>
          <p:cNvSpPr txBox="1"/>
          <p:nvPr/>
        </p:nvSpPr>
        <p:spPr>
          <a:xfrm>
            <a:off x="2769045" y="1735139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encoder</a:t>
            </a:r>
            <a:endParaRPr lang="ko-Kore-KR" dirty="0">
              <a:solidFill>
                <a:srgbClr val="92D050"/>
              </a:solidFill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8CBDD008-9802-5E41-A463-9CA4FEE2A9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488" y="2437800"/>
            <a:ext cx="5264492" cy="2681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027ECF-1307-6C4F-A2A1-39FE381CBB39}"/>
              </a:ext>
            </a:extLst>
          </p:cNvPr>
          <p:cNvSpPr txBox="1"/>
          <p:nvPr/>
        </p:nvSpPr>
        <p:spPr>
          <a:xfrm>
            <a:off x="4161028" y="1884758"/>
            <a:ext cx="4201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dirty="0"/>
              <a:t>MNIST </a:t>
            </a:r>
            <a:r>
              <a:rPr lang="ko-KR" altLang="en-US" dirty="0"/>
              <a:t>데이터 셋 불러오고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reshape</a:t>
            </a:r>
            <a:endParaRPr lang="ko-Kore-KR" dirty="0"/>
          </a:p>
        </p:txBody>
      </p:sp>
    </p:spTree>
    <p:extLst>
      <p:ext uri="{BB962C8B-B14F-4D97-AF65-F5344CB8AC3E}">
        <p14:creationId xmlns:p14="http://schemas.microsoft.com/office/powerpoint/2010/main" val="712228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8" name="텍스트 개체 틀 3">
            <a:extLst>
              <a:ext uri="{FF2B5EF4-FFF2-40B4-BE49-F238E27FC236}">
                <a16:creationId xmlns:a16="http://schemas.microsoft.com/office/drawing/2014/main" id="{5A73B2DC-F340-724C-A02D-A641B8EEBA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7299" y="1052736"/>
            <a:ext cx="8529404" cy="5256584"/>
          </a:xfrm>
        </p:spPr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269875" lvl="1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81A97E1-B1F0-BC45-B275-A5E134CB7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49" y="1900870"/>
            <a:ext cx="2422074" cy="356031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E82F3FF-0DA9-C844-A950-E18A78156DD2}"/>
              </a:ext>
            </a:extLst>
          </p:cNvPr>
          <p:cNvSpPr txBox="1"/>
          <p:nvPr/>
        </p:nvSpPr>
        <p:spPr>
          <a:xfrm>
            <a:off x="1904610" y="2492896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dirty="0">
                <a:solidFill>
                  <a:srgbClr val="FFC000"/>
                </a:solidFill>
              </a:rPr>
              <a:t>Latent</a:t>
            </a:r>
          </a:p>
        </p:txBody>
      </p:sp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231FDF84-8EE4-0D44-8954-D5D9F02DD3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2509664"/>
            <a:ext cx="5288986" cy="15190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6BBE3E-A14E-C042-85DB-CB5B43CB2736}"/>
              </a:ext>
            </a:extLst>
          </p:cNvPr>
          <p:cNvSpPr txBox="1"/>
          <p:nvPr/>
        </p:nvSpPr>
        <p:spPr>
          <a:xfrm>
            <a:off x="3644900" y="4699000"/>
            <a:ext cx="2651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활성화 함수는 </a:t>
            </a:r>
            <a:r>
              <a:rPr lang="en-US" altLang="ko-KR" dirty="0"/>
              <a:t>sigmoid </a:t>
            </a:r>
            <a:endParaRPr lang="ko-Kore-KR" dirty="0"/>
          </a:p>
        </p:txBody>
      </p:sp>
    </p:spTree>
    <p:extLst>
      <p:ext uri="{BB962C8B-B14F-4D97-AF65-F5344CB8AC3E}">
        <p14:creationId xmlns:p14="http://schemas.microsoft.com/office/powerpoint/2010/main" val="1290779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8" name="텍스트 개체 틀 3">
            <a:extLst>
              <a:ext uri="{FF2B5EF4-FFF2-40B4-BE49-F238E27FC236}">
                <a16:creationId xmlns:a16="http://schemas.microsoft.com/office/drawing/2014/main" id="{5A73B2DC-F340-724C-A02D-A641B8EEBA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7299" y="1052736"/>
            <a:ext cx="8529404" cy="5256584"/>
          </a:xfrm>
        </p:spPr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269875" lvl="1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8C216A8-7169-5947-B3D4-E62CA236FCB2}"/>
              </a:ext>
            </a:extLst>
          </p:cNvPr>
          <p:cNvGrpSpPr/>
          <p:nvPr/>
        </p:nvGrpSpPr>
        <p:grpSpPr>
          <a:xfrm>
            <a:off x="199440" y="1861224"/>
            <a:ext cx="5228059" cy="3476691"/>
            <a:chOff x="136029" y="1556792"/>
            <a:chExt cx="5616375" cy="4052755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1E720FDD-86FD-EA4F-8681-3AC4052A7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029" y="1556792"/>
              <a:ext cx="5146475" cy="4052755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27D30D4-8919-5E48-B0B8-4A61186F9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12604" y="2084570"/>
              <a:ext cx="939800" cy="2997200"/>
            </a:xfrm>
            <a:prstGeom prst="rect">
              <a:avLst/>
            </a:prstGeom>
          </p:spPr>
        </p:pic>
      </p:grp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D4385851-B859-2147-8243-26BFE071F7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336" y="3287990"/>
            <a:ext cx="4666415" cy="13943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A65F857-F3FC-064C-8FFE-7BD6634BF6E3}"/>
              </a:ext>
            </a:extLst>
          </p:cNvPr>
          <p:cNvSpPr txBox="1"/>
          <p:nvPr/>
        </p:nvSpPr>
        <p:spPr>
          <a:xfrm>
            <a:off x="4479736" y="5014749"/>
            <a:ext cx="4359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ore-KR" dirty="0"/>
              <a:t>Y </a:t>
            </a:r>
            <a:r>
              <a:rPr lang="ko-KR" altLang="en-US" dirty="0"/>
              <a:t>가 </a:t>
            </a:r>
            <a:r>
              <a:rPr lang="en-US" altLang="ko-KR" dirty="0"/>
              <a:t>X </a:t>
            </a:r>
            <a:r>
              <a:rPr lang="ko-KR" altLang="en-US" dirty="0"/>
              <a:t>와 비슷한 값을 만들어내도록 </a:t>
            </a:r>
            <a:endParaRPr lang="en-US" altLang="ko-KR" dirty="0"/>
          </a:p>
          <a:p>
            <a:r>
              <a:rPr lang="ko-KR" altLang="en-US" dirty="0"/>
              <a:t>학습 시키는 과정을 거침</a:t>
            </a:r>
            <a:r>
              <a:rPr lang="en-US" altLang="ko-KR" dirty="0"/>
              <a:t>.</a:t>
            </a:r>
            <a:endParaRPr lang="ko-Kore-KR" dirty="0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3AFE8457-3C5E-CD44-8136-E1B1D1CAB6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564" y="2463403"/>
            <a:ext cx="4879960" cy="54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259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8" name="텍스트 개체 틀 3">
            <a:extLst>
              <a:ext uri="{FF2B5EF4-FFF2-40B4-BE49-F238E27FC236}">
                <a16:creationId xmlns:a16="http://schemas.microsoft.com/office/drawing/2014/main" id="{5A73B2DC-F340-724C-A02D-A641B8EEBA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7299" y="1052736"/>
            <a:ext cx="8529404" cy="5256584"/>
          </a:xfrm>
        </p:spPr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US" altLang="ko-KR" dirty="0"/>
          </a:p>
          <a:p>
            <a:pPr lvl="1"/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에서 만들어 낸 이미지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269875" lvl="1" indent="0">
              <a:buNone/>
            </a:pPr>
            <a:endParaRPr lang="en-US" altLang="ko-KR" dirty="0"/>
          </a:p>
          <a:p>
            <a:pPr lvl="1"/>
            <a:r>
              <a:rPr lang="en-US" altLang="ko-KR" dirty="0"/>
              <a:t>Latent Vector </a:t>
            </a:r>
            <a:r>
              <a:rPr lang="ko-KR" altLang="en-US" dirty="0"/>
              <a:t>특성</a:t>
            </a:r>
            <a:endParaRPr lang="en-US" altLang="ko-KR" dirty="0"/>
          </a:p>
          <a:p>
            <a:pPr lvl="2"/>
            <a:r>
              <a:rPr lang="ko-KR" altLang="en-US" dirty="0"/>
              <a:t>시각화 결과 나름의 </a:t>
            </a:r>
            <a:r>
              <a:rPr lang="en-US" altLang="ko-KR" dirty="0" err="1"/>
              <a:t>Clust</a:t>
            </a:r>
            <a:r>
              <a:rPr lang="ko-KR" altLang="en-US" dirty="0"/>
              <a:t> 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endParaRPr lang="en-US" altLang="ko-KR" dirty="0"/>
          </a:p>
          <a:p>
            <a:pPr marL="539750" lvl="2" indent="0">
              <a:buNone/>
            </a:pPr>
            <a:r>
              <a:rPr lang="ko-KR" altLang="en-US" dirty="0"/>
              <a:t>형성하는 것을 볼 수 있음</a:t>
            </a:r>
            <a:r>
              <a:rPr lang="en-US" altLang="ko-KR" dirty="0"/>
              <a:t>.</a:t>
            </a:r>
          </a:p>
          <a:p>
            <a:pPr marL="539750" lvl="2" indent="0">
              <a:buNone/>
            </a:pPr>
            <a:r>
              <a:rPr lang="en-US" altLang="ko-KR" dirty="0"/>
              <a:t>-&gt;</a:t>
            </a:r>
            <a:r>
              <a:rPr lang="ko-KR" altLang="en-US" dirty="0"/>
              <a:t> </a:t>
            </a:r>
            <a:r>
              <a:rPr lang="en-US" altLang="ko-KR" dirty="0"/>
              <a:t>Input Data </a:t>
            </a:r>
            <a:r>
              <a:rPr lang="ko-KR" altLang="en-US" dirty="0"/>
              <a:t>의 </a:t>
            </a:r>
            <a:r>
              <a:rPr lang="en-US" altLang="ko-KR" dirty="0"/>
              <a:t>Feature </a:t>
            </a:r>
            <a:r>
              <a:rPr lang="ko-KR" altLang="en-US" dirty="0" err="1"/>
              <a:t>를</a:t>
            </a:r>
            <a:r>
              <a:rPr lang="ko-KR" altLang="en-US" dirty="0"/>
              <a:t> 가지고 있음 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269875" lvl="1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F981A26-BF51-7A48-A7E3-7923FE87FA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191"/>
            <a:ext cx="9144000" cy="187346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A60565A-6062-DC4E-90D2-23D17B8E21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4043192"/>
            <a:ext cx="3013332" cy="2374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274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내용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정의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269875" lvl="1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9209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ko-KR" altLang="en-US" dirty="0"/>
              <a:t> 정의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err="1"/>
              <a:t>오토인코더</a:t>
            </a:r>
            <a:r>
              <a:rPr lang="en-US" altLang="ko-KR" dirty="0"/>
              <a:t>(</a:t>
            </a:r>
            <a:r>
              <a:rPr lang="en-US" altLang="ko-KR" dirty="0" err="1"/>
              <a:t>AutoEncoder</a:t>
            </a:r>
            <a:r>
              <a:rPr lang="en-US" altLang="ko-KR" dirty="0"/>
              <a:t>)</a:t>
            </a:r>
            <a:r>
              <a:rPr lang="ko-KR" altLang="en-US" dirty="0"/>
              <a:t> 정의</a:t>
            </a:r>
            <a:endParaRPr lang="en-US" altLang="ko-KR" dirty="0"/>
          </a:p>
          <a:p>
            <a:pPr lvl="1"/>
            <a:r>
              <a:rPr lang="ko-KR" altLang="en-US" dirty="0" err="1"/>
              <a:t>차원축소</a:t>
            </a:r>
            <a:r>
              <a:rPr lang="ko-KR" altLang="en-US" dirty="0"/>
              <a:t> 등을 위해 </a:t>
            </a:r>
            <a:r>
              <a:rPr lang="ko-KR" altLang="en-US" dirty="0" err="1"/>
              <a:t>표현학습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 </a:t>
            </a:r>
            <a:r>
              <a:rPr lang="en-US" altLang="ko-KR" dirty="0" err="1"/>
              <a:t>Repressentation</a:t>
            </a:r>
            <a:r>
              <a:rPr lang="en-US" altLang="ko-KR" dirty="0"/>
              <a:t> Learning ) </a:t>
            </a:r>
            <a:r>
              <a:rPr lang="ko-KR" altLang="en-US" dirty="0"/>
              <a:t>또는 </a:t>
            </a:r>
            <a:r>
              <a:rPr lang="ko-KR" altLang="en-US" dirty="0" err="1"/>
              <a:t>특징학습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 </a:t>
            </a:r>
            <a:r>
              <a:rPr lang="en-US" altLang="ko-KR" dirty="0"/>
              <a:t>Feature Learning) </a:t>
            </a:r>
            <a:r>
              <a:rPr lang="ko-KR" altLang="en-US" dirty="0"/>
              <a:t>을 비지도 학습의 형태로 학습하는 신경망</a:t>
            </a:r>
            <a:endParaRPr lang="en-US" altLang="ko-KR" dirty="0"/>
          </a:p>
          <a:p>
            <a:pPr lvl="2"/>
            <a:r>
              <a:rPr lang="ko-KR" altLang="en-US" dirty="0"/>
              <a:t>입출력이 같은 구조</a:t>
            </a:r>
            <a:endParaRPr lang="en-US" altLang="ko-KR" dirty="0"/>
          </a:p>
          <a:p>
            <a:pPr marL="269875" lvl="1" indent="0">
              <a:buNone/>
            </a:pP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 err="1"/>
              <a:t>표현학습</a:t>
            </a:r>
            <a:r>
              <a:rPr lang="ko-KR" altLang="en-US" dirty="0"/>
              <a:t> </a:t>
            </a:r>
            <a:r>
              <a:rPr lang="en-US" altLang="ko-KR" dirty="0"/>
              <a:t>/</a:t>
            </a:r>
            <a:r>
              <a:rPr lang="ko-KR" altLang="en-US" dirty="0"/>
              <a:t> </a:t>
            </a:r>
            <a:r>
              <a:rPr lang="ko-KR" altLang="en-US" dirty="0" err="1"/>
              <a:t>특징학습</a:t>
            </a:r>
            <a:r>
              <a:rPr lang="ko-KR" altLang="en-US" dirty="0"/>
              <a:t> 이란 </a:t>
            </a:r>
            <a:r>
              <a:rPr lang="en-US" altLang="ko-KR" dirty="0"/>
              <a:t>?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ko-KR" altLang="en-US" dirty="0"/>
              <a:t>특징 탐지 </a:t>
            </a:r>
            <a:r>
              <a:rPr lang="en-US" altLang="ko-KR" dirty="0"/>
              <a:t>(</a:t>
            </a:r>
            <a:r>
              <a:rPr lang="ko-KR" altLang="en-US" dirty="0"/>
              <a:t> </a:t>
            </a:r>
            <a:r>
              <a:rPr lang="en-US" altLang="ko-KR" dirty="0"/>
              <a:t>Feature Detection ) </a:t>
            </a:r>
            <a:r>
              <a:rPr lang="ko-KR" altLang="en-US" dirty="0"/>
              <a:t>이나 분류 </a:t>
            </a:r>
            <a:r>
              <a:rPr lang="en-US" altLang="ko-KR" dirty="0"/>
              <a:t>(</a:t>
            </a:r>
            <a:r>
              <a:rPr lang="ko-KR" altLang="en-US" dirty="0"/>
              <a:t> </a:t>
            </a:r>
            <a:r>
              <a:rPr lang="en-US" altLang="ko-KR" dirty="0"/>
              <a:t>Classification ) </a:t>
            </a:r>
            <a:r>
              <a:rPr lang="ko-KR" altLang="en-US" dirty="0"/>
              <a:t>을 위해 필요한 </a:t>
            </a:r>
            <a:r>
              <a:rPr lang="ko-KR" altLang="en-US" dirty="0" err="1"/>
              <a:t>특징점들을</a:t>
            </a:r>
            <a:r>
              <a:rPr lang="ko-KR" altLang="en-US" dirty="0"/>
              <a:t> 자동으로 발견하는 시스템적 기법들을 일컫는다</a:t>
            </a:r>
            <a:r>
              <a:rPr lang="en-US" altLang="ko-KR" dirty="0"/>
              <a:t>.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539750" lvl="2" indent="0">
              <a:buNone/>
            </a:pPr>
            <a:endParaRPr lang="en-US" altLang="ko-KR" dirty="0"/>
          </a:p>
          <a:p>
            <a:pPr lvl="1"/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CC5AD4A-B45C-CB43-8EC3-6250F89134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4077072"/>
            <a:ext cx="7128792" cy="203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87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939D84A-FEF0-244C-AC6E-8FEC4C3A5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31" y="2004830"/>
            <a:ext cx="7449288" cy="292258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30C0328-5DF9-3847-A1F8-5BD023D096D6}"/>
              </a:ext>
            </a:extLst>
          </p:cNvPr>
          <p:cNvSpPr txBox="1"/>
          <p:nvPr/>
        </p:nvSpPr>
        <p:spPr>
          <a:xfrm>
            <a:off x="3215552" y="5126214"/>
            <a:ext cx="26564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ore-KR" dirty="0"/>
              <a:t>Code</a:t>
            </a:r>
          </a:p>
          <a:p>
            <a:pPr algn="ctr"/>
            <a:r>
              <a:rPr lang="ko-Kore-KR" dirty="0"/>
              <a:t>Latent Variable</a:t>
            </a:r>
          </a:p>
          <a:p>
            <a:pPr algn="ctr"/>
            <a:r>
              <a:rPr lang="ko-Kore-KR" dirty="0"/>
              <a:t>Feature</a:t>
            </a:r>
          </a:p>
          <a:p>
            <a:pPr algn="ctr"/>
            <a:r>
              <a:rPr lang="ko-Kore-KR" dirty="0"/>
              <a:t>Hidden Representation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13751605-A31B-2B4F-9631-D80306008B6A}"/>
              </a:ext>
            </a:extLst>
          </p:cNvPr>
          <p:cNvCxnSpPr/>
          <p:nvPr/>
        </p:nvCxnSpPr>
        <p:spPr bwMode="auto">
          <a:xfrm>
            <a:off x="4525113" y="4766174"/>
            <a:ext cx="0" cy="360040"/>
          </a:xfrm>
          <a:prstGeom prst="straightConnector1">
            <a:avLst/>
          </a:prstGeom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409D8F1-F537-9645-B09D-BC1D2501D72A}"/>
              </a:ext>
            </a:extLst>
          </p:cNvPr>
          <p:cNvSpPr txBox="1"/>
          <p:nvPr/>
        </p:nvSpPr>
        <p:spPr>
          <a:xfrm>
            <a:off x="151312" y="4640664"/>
            <a:ext cx="23134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Data X 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Encoder</a:t>
            </a:r>
            <a:r>
              <a:rPr lang="ko-KR" altLang="en-US" dirty="0"/>
              <a:t>에 통과시킴</a:t>
            </a:r>
            <a:endParaRPr lang="en-US" altLang="ko-KR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CF7B7C-6521-A34B-BE3F-61F0F205A898}"/>
              </a:ext>
            </a:extLst>
          </p:cNvPr>
          <p:cNvSpPr txBox="1"/>
          <p:nvPr/>
        </p:nvSpPr>
        <p:spPr>
          <a:xfrm>
            <a:off x="6303192" y="4799669"/>
            <a:ext cx="2808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압축 된 </a:t>
            </a:r>
            <a:r>
              <a:rPr lang="en-US" altLang="ko-KR" dirty="0"/>
              <a:t>Latent Feature</a:t>
            </a:r>
            <a:r>
              <a:rPr lang="ko-KR" altLang="en-US" dirty="0"/>
              <a:t>로 </a:t>
            </a:r>
            <a:r>
              <a:rPr lang="ko-KR" altLang="en-US" dirty="0" err="1"/>
              <a:t>부터</a:t>
            </a:r>
            <a:r>
              <a:rPr lang="ko-KR" altLang="en-US" dirty="0"/>
              <a:t> </a:t>
            </a:r>
            <a:r>
              <a:rPr lang="en-US" altLang="ko-KR" dirty="0"/>
              <a:t>Input Data </a:t>
            </a:r>
            <a:r>
              <a:rPr lang="ko-KR" altLang="en-US" dirty="0"/>
              <a:t>와</a:t>
            </a:r>
            <a:endParaRPr lang="en-US" altLang="ko-KR" dirty="0"/>
          </a:p>
          <a:p>
            <a:r>
              <a:rPr lang="ko-KR" altLang="en-US" dirty="0"/>
              <a:t>크기가 같은 출력을</a:t>
            </a:r>
            <a:endParaRPr lang="en-US" altLang="ko-KR" dirty="0"/>
          </a:p>
          <a:p>
            <a:r>
              <a:rPr lang="ko-KR" altLang="en-US" dirty="0"/>
              <a:t>생성 함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21" name="텍스트 개체 틀 3">
            <a:extLst>
              <a:ext uri="{FF2B5EF4-FFF2-40B4-BE49-F238E27FC236}">
                <a16:creationId xmlns:a16="http://schemas.microsoft.com/office/drawing/2014/main" id="{2B5FC59E-75E8-114A-BF2D-59C07F295A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7299" y="1052736"/>
            <a:ext cx="8529404" cy="5256584"/>
          </a:xfrm>
        </p:spPr>
        <p:txBody>
          <a:bodyPr/>
          <a:lstStyle/>
          <a:p>
            <a:r>
              <a:rPr lang="ko-KR" altLang="en-US" dirty="0"/>
              <a:t>모델 구조</a:t>
            </a:r>
            <a:endParaRPr lang="en-US" altLang="ko-KR" dirty="0"/>
          </a:p>
          <a:p>
            <a:pPr marL="269875" lvl="1" indent="0">
              <a:buNone/>
            </a:pPr>
            <a:r>
              <a:rPr lang="ko-KR" altLang="en-US" sz="1600" dirty="0"/>
              <a:t>전체적인 구조는 </a:t>
            </a:r>
            <a:r>
              <a:rPr lang="en-US" altLang="ko-KR" sz="1600" dirty="0"/>
              <a:t>Output </a:t>
            </a:r>
            <a:r>
              <a:rPr lang="ko-KR" altLang="en-US" sz="1600" dirty="0"/>
              <a:t>이 </a:t>
            </a:r>
            <a:r>
              <a:rPr lang="en-US" altLang="ko-KR" sz="1600" dirty="0"/>
              <a:t>Input </a:t>
            </a:r>
            <a:r>
              <a:rPr lang="ko-KR" altLang="en-US" sz="1600" dirty="0"/>
              <a:t>과 같은지 확인하며 </a:t>
            </a:r>
            <a:r>
              <a:rPr lang="en-US" altLang="ko-KR" sz="1600" dirty="0"/>
              <a:t>Output</a:t>
            </a:r>
            <a:r>
              <a:rPr lang="ko-KR" altLang="en-US" sz="1600" dirty="0"/>
              <a:t> 을 </a:t>
            </a:r>
            <a:r>
              <a:rPr lang="en-US" altLang="ko-KR" sz="1600" dirty="0"/>
              <a:t>optimizing </a:t>
            </a:r>
            <a:r>
              <a:rPr lang="ko-KR" altLang="en-US" sz="1600" dirty="0"/>
              <a:t>하지만 모델 중간에 있는 </a:t>
            </a:r>
            <a:r>
              <a:rPr lang="en-US" altLang="ko-KR" sz="1600" dirty="0"/>
              <a:t>LATENT VECTOR </a:t>
            </a:r>
            <a:r>
              <a:rPr lang="ko-KR" altLang="en-US" sz="1600" dirty="0"/>
              <a:t>는 </a:t>
            </a:r>
            <a:r>
              <a:rPr lang="en-US" altLang="ko-KR" sz="1600" dirty="0"/>
              <a:t>INPUT X 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잘 나타내는 압축 된 </a:t>
            </a:r>
            <a:r>
              <a:rPr lang="en-US" altLang="ko-KR" sz="1600" dirty="0"/>
              <a:t>VECTOR </a:t>
            </a:r>
            <a:r>
              <a:rPr lang="ko-KR" altLang="en-US" sz="1600" dirty="0"/>
              <a:t>로 존재하게 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269875" lvl="1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57973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B522DCC-FA91-AB49-ADC6-FCC06DCCD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490175"/>
            <a:ext cx="8208912" cy="38776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6F0180-97C9-4249-9C41-8367BB788D23}"/>
              </a:ext>
            </a:extLst>
          </p:cNvPr>
          <p:cNvSpPr txBox="1"/>
          <p:nvPr/>
        </p:nvSpPr>
        <p:spPr>
          <a:xfrm>
            <a:off x="683568" y="5577252"/>
            <a:ext cx="267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 </a:t>
            </a:r>
            <a:r>
              <a:rPr lang="ko-KR" altLang="en-US" dirty="0"/>
              <a:t>는 </a:t>
            </a:r>
            <a:r>
              <a:rPr lang="en-US" altLang="ko-KR" dirty="0"/>
              <a:t>Y </a:t>
            </a:r>
            <a:r>
              <a:rPr lang="ko-KR" altLang="en-US" dirty="0"/>
              <a:t>와 </a:t>
            </a:r>
            <a:r>
              <a:rPr lang="en-US" altLang="ko-KR" dirty="0"/>
              <a:t>X </a:t>
            </a:r>
            <a:r>
              <a:rPr lang="ko-KR" altLang="en-US" dirty="0"/>
              <a:t>의 차이 </a:t>
            </a:r>
            <a:endParaRPr lang="ko-Kore-KR" dirty="0"/>
          </a:p>
        </p:txBody>
      </p:sp>
    </p:spTree>
    <p:extLst>
      <p:ext uri="{BB962C8B-B14F-4D97-AF65-F5344CB8AC3E}">
        <p14:creationId xmlns:p14="http://schemas.microsoft.com/office/powerpoint/2010/main" val="2179693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7664C7-5111-3B41-8974-8D71405CF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64" y="1682247"/>
            <a:ext cx="8244408" cy="35485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729346-2C98-D047-872F-423C808518DC}"/>
              </a:ext>
            </a:extLst>
          </p:cNvPr>
          <p:cNvSpPr txBox="1"/>
          <p:nvPr/>
        </p:nvSpPr>
        <p:spPr>
          <a:xfrm>
            <a:off x="33784" y="5508726"/>
            <a:ext cx="5906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ore-KR" dirty="0">
                <a:highlight>
                  <a:srgbClr val="FFFF00"/>
                </a:highlight>
              </a:rPr>
              <a:t>Dense Layer</a:t>
            </a:r>
            <a:r>
              <a:rPr lang="ko-KR" altLang="en-US" dirty="0">
                <a:highlight>
                  <a:srgbClr val="FFFF00"/>
                </a:highlight>
              </a:rPr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x - encoding &gt; latent – decoding &gt; y </a:t>
            </a:r>
            <a:endParaRPr lang="ko-Kore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372327-A84A-A94B-BDAA-F7C7FD36DA1C}"/>
              </a:ext>
            </a:extLst>
          </p:cNvPr>
          <p:cNvSpPr txBox="1"/>
          <p:nvPr/>
        </p:nvSpPr>
        <p:spPr>
          <a:xfrm>
            <a:off x="6156176" y="5477948"/>
            <a:ext cx="281359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sz="1100" dirty="0"/>
              <a:t>Activation </a:t>
            </a:r>
            <a:r>
              <a:rPr lang="ko-KR" altLang="en-US" sz="1100" dirty="0"/>
              <a:t>없는</a:t>
            </a:r>
            <a:endParaRPr lang="en-US" altLang="ko-KR" sz="1100" dirty="0"/>
          </a:p>
          <a:p>
            <a:r>
              <a:rPr lang="en-US" altLang="ko-KR" sz="1100" dirty="0"/>
              <a:t>Autoencoder 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</a:t>
            </a:r>
            <a:r>
              <a:rPr lang="en-US" altLang="ko-KR" sz="1100" dirty="0" err="1"/>
              <a:t>LinearEncoder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라고</a:t>
            </a:r>
            <a:r>
              <a:rPr lang="ko-KR" altLang="en-US" sz="1100" dirty="0"/>
              <a:t> 함</a:t>
            </a:r>
            <a:r>
              <a:rPr lang="en-US" altLang="ko-KR" sz="1100" dirty="0"/>
              <a:t>.</a:t>
            </a:r>
            <a:endParaRPr lang="ko-Kore-KR" sz="1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E4B920-D4D0-D840-867F-2A55E4F15870}"/>
              </a:ext>
            </a:extLst>
          </p:cNvPr>
          <p:cNvSpPr txBox="1"/>
          <p:nvPr/>
        </p:nvSpPr>
        <p:spPr>
          <a:xfrm>
            <a:off x="65708" y="5837193"/>
            <a:ext cx="271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각각의 노드들이 </a:t>
            </a:r>
            <a:r>
              <a:rPr lang="en-US" altLang="ko-KR" dirty="0"/>
              <a:t>Dense</a:t>
            </a:r>
            <a:endParaRPr lang="ko-Kore-KR" dirty="0"/>
          </a:p>
        </p:txBody>
      </p:sp>
    </p:spTree>
    <p:extLst>
      <p:ext uri="{BB962C8B-B14F-4D97-AF65-F5344CB8AC3E}">
        <p14:creationId xmlns:p14="http://schemas.microsoft.com/office/powerpoint/2010/main" val="1591608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AA40FF9-494C-EC4B-BA2D-0612F6BAC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12" y="1772816"/>
            <a:ext cx="8513175" cy="4149791"/>
          </a:xfrm>
          <a:prstGeom prst="rect">
            <a:avLst/>
          </a:prstGeom>
        </p:spPr>
      </p:pic>
      <p:sp>
        <p:nvSpPr>
          <p:cNvPr id="21" name="텍스트 개체 틀 3">
            <a:extLst>
              <a:ext uri="{FF2B5EF4-FFF2-40B4-BE49-F238E27FC236}">
                <a16:creationId xmlns:a16="http://schemas.microsoft.com/office/drawing/2014/main" id="{CD25B6FC-908F-FE42-BD2E-921E7F8F06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7299" y="1052736"/>
            <a:ext cx="8529404" cy="5256584"/>
          </a:xfrm>
        </p:spPr>
        <p:txBody>
          <a:bodyPr/>
          <a:lstStyle/>
          <a:p>
            <a:r>
              <a:rPr lang="en-US" altLang="ko-KR" dirty="0"/>
              <a:t>MNIST DATA _ autoencoding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269875" lvl="1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07414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DD34F42-E931-2B45-8605-A4492BF453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176166"/>
            <a:ext cx="7579568" cy="483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285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구조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CC426-90DC-4500-A524-BCDD2488F80E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AA40FF9-494C-EC4B-BA2D-0612F6BAC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12" y="1916832"/>
            <a:ext cx="8513175" cy="4149791"/>
          </a:xfrm>
          <a:prstGeom prst="rect">
            <a:avLst/>
          </a:prstGeom>
        </p:spPr>
      </p:pic>
      <p:sp>
        <p:nvSpPr>
          <p:cNvPr id="8" name="텍스트 개체 틀 3">
            <a:extLst>
              <a:ext uri="{FF2B5EF4-FFF2-40B4-BE49-F238E27FC236}">
                <a16:creationId xmlns:a16="http://schemas.microsoft.com/office/drawing/2014/main" id="{5A73B2DC-F340-724C-A02D-A641B8EEBA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7299" y="1052736"/>
            <a:ext cx="8529404" cy="5256584"/>
          </a:xfrm>
        </p:spPr>
        <p:txBody>
          <a:bodyPr/>
          <a:lstStyle/>
          <a:p>
            <a:r>
              <a:rPr lang="en-US" altLang="ko-KR" dirty="0" err="1"/>
              <a:t>AutoEncoder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269875" lvl="1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02027178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기본 디자인">
      <a:majorFont>
        <a:latin typeface="휴먼옛체"/>
        <a:ea typeface="휴먼옛체"/>
        <a:cs typeface=""/>
      </a:majorFont>
      <a:minorFont>
        <a:latin typeface="휴먼옛체"/>
        <a:ea typeface="휴먼옛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39132</TotalTime>
  <Words>267</Words>
  <Application>Microsoft Macintosh PowerPoint</Application>
  <PresentationFormat>화면 슬라이드 쇼(4:3)</PresentationFormat>
  <Paragraphs>99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굴림</vt:lpstr>
      <vt:lpstr>HY견고딕</vt:lpstr>
      <vt:lpstr>맑은 고딕</vt:lpstr>
      <vt:lpstr>휴먼옛체</vt:lpstr>
      <vt:lpstr>Arial</vt:lpstr>
      <vt:lpstr>Times New Roman</vt:lpstr>
      <vt:lpstr>기본 디자인</vt:lpstr>
      <vt:lpstr>디자인 사용자 지정</vt:lpstr>
      <vt:lpstr>AutoEncoder ( 1 ) </vt:lpstr>
      <vt:lpstr>내용</vt:lpstr>
      <vt:lpstr>AutoEncoder 정의</vt:lpstr>
      <vt:lpstr>AutoEncoder 구조</vt:lpstr>
      <vt:lpstr>AutoEncoder 구조</vt:lpstr>
      <vt:lpstr>AutoEncoder 구조</vt:lpstr>
      <vt:lpstr>AutoEncoder 구조</vt:lpstr>
      <vt:lpstr>AutoEncoder 구조</vt:lpstr>
      <vt:lpstr>AutoEncoder 구조</vt:lpstr>
      <vt:lpstr>AutoEncoder 구조</vt:lpstr>
      <vt:lpstr>AutoEncoder 구조</vt:lpstr>
      <vt:lpstr>AutoEncoder 구조</vt:lpstr>
      <vt:lpstr>AutoEncoder 구조</vt:lpstr>
    </vt:vector>
  </TitlesOfParts>
  <Company>KAIST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YEO</dc:creator>
  <cp:lastModifiedBy>박태정</cp:lastModifiedBy>
  <cp:revision>1596</cp:revision>
  <cp:lastPrinted>2014-01-09T05:46:22Z</cp:lastPrinted>
  <dcterms:created xsi:type="dcterms:W3CDTF">2005-04-23T14:48:12Z</dcterms:created>
  <dcterms:modified xsi:type="dcterms:W3CDTF">2021-07-06T03:17:34Z</dcterms:modified>
</cp:coreProperties>
</file>